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1"/>
  </p:notesMasterIdLst>
  <p:sldIdLst>
    <p:sldId id="256" r:id="rId2"/>
    <p:sldId id="257" r:id="rId3"/>
    <p:sldId id="258" r:id="rId4"/>
    <p:sldId id="269" r:id="rId5"/>
    <p:sldId id="268" r:id="rId6"/>
    <p:sldId id="295" r:id="rId7"/>
    <p:sldId id="267" r:id="rId8"/>
    <p:sldId id="290" r:id="rId9"/>
    <p:sldId id="265" r:id="rId10"/>
    <p:sldId id="264" r:id="rId11"/>
    <p:sldId id="263" r:id="rId12"/>
    <p:sldId id="262" r:id="rId13"/>
    <p:sldId id="287" r:id="rId14"/>
    <p:sldId id="275" r:id="rId15"/>
    <p:sldId id="277" r:id="rId16"/>
    <p:sldId id="285" r:id="rId17"/>
    <p:sldId id="271" r:id="rId18"/>
    <p:sldId id="272" r:id="rId19"/>
    <p:sldId id="273" r:id="rId20"/>
    <p:sldId id="274" r:id="rId21"/>
    <p:sldId id="280" r:id="rId22"/>
    <p:sldId id="282" r:id="rId23"/>
    <p:sldId id="278" r:id="rId24"/>
    <p:sldId id="279" r:id="rId25"/>
    <p:sldId id="289" r:id="rId26"/>
    <p:sldId id="294" r:id="rId27"/>
    <p:sldId id="293" r:id="rId28"/>
    <p:sldId id="283" r:id="rId29"/>
    <p:sldId id="284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6" autoAdjust="0"/>
    <p:restoredTop sz="74908" autoAdjust="0"/>
  </p:normalViewPr>
  <p:slideViewPr>
    <p:cSldViewPr snapToGrid="0">
      <p:cViewPr varScale="1">
        <p:scale>
          <a:sx n="54" d="100"/>
          <a:sy n="54" d="100"/>
        </p:scale>
        <p:origin x="11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B6474-8A47-4D6D-870D-248472E6598A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969B7-D693-4AA6-941F-161FE6F223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665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Bom</a:t>
            </a:r>
            <a:r>
              <a:rPr lang="pt-BR" baseline="0" dirty="0"/>
              <a:t> dia, meu nome é Yan Ribeiro Chaves, meu orientador é o professor Reinaldo Arakaki e o meu trabalho foi desenvolver um programa de aquisição de dados para um sistema de caracterização elétrica de células solares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89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Começando pelo simulador solar, que</a:t>
            </a:r>
            <a:r>
              <a:rPr lang="pt-BR" baseline="0" dirty="0"/>
              <a:t> é o equipamento mais importante do sistema. Então como o próprio nome já diz, é com ele que simulamos a luz do sol que irá incidir sobre a célula.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971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realizar a aquisição dos dados, foi usado estes módulos da </a:t>
            </a:r>
            <a:r>
              <a:rPr lang="pt-BR" dirty="0" err="1"/>
              <a:t>National</a:t>
            </a:r>
            <a:r>
              <a:rPr lang="pt-BR" dirty="0"/>
              <a:t> </a:t>
            </a:r>
            <a:r>
              <a:rPr lang="pt-BR" dirty="0" err="1"/>
              <a:t>Instrument</a:t>
            </a:r>
            <a:r>
              <a:rPr lang="pt-BR" dirty="0"/>
              <a:t>, para quem não sabe a </a:t>
            </a:r>
            <a:r>
              <a:rPr lang="pt-BR" dirty="0" err="1"/>
              <a:t>National</a:t>
            </a:r>
            <a:r>
              <a:rPr lang="pt-BR" dirty="0"/>
              <a:t> é uma</a:t>
            </a:r>
            <a:r>
              <a:rPr lang="pt-BR" baseline="0" dirty="0"/>
              <a:t> empresa que desenvolve equipamentos e softwares para este tipo de sistema, controle ou aquisição de dados, entre outras tecnologias voltadas para a área de engenharia. Então foi utilizado o </a:t>
            </a:r>
            <a:r>
              <a:rPr lang="pt-BR" baseline="0" dirty="0" err="1"/>
              <a:t>compactDAQ</a:t>
            </a:r>
            <a:r>
              <a:rPr lang="pt-BR" baseline="0" dirty="0"/>
              <a:t>, que neste caso, inclui um chassi com 8 slots para encaixar os módulos. O módulo NI DAQ 9211 para corrente, NI DAQ 9227 para tensão e NI DAQ 9215 para temperatura, incluindo um termopar do tipo K, já calibrado, e foi necessário inserir a calibração na configuração de leitura do modelo 9215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07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 eu havia dito, os pontos da curva </a:t>
            </a:r>
            <a:r>
              <a:rPr lang="pt-BR" dirty="0" err="1"/>
              <a:t>IxV</a:t>
            </a:r>
            <a:r>
              <a:rPr lang="pt-BR" dirty="0"/>
              <a:t> são formados por uma corrente e uma tensão. É com</a:t>
            </a:r>
            <a:r>
              <a:rPr lang="pt-BR" baseline="0" dirty="0"/>
              <a:t> esta fonte que eu aplico as variadas tensões na célula, que não são de qualquer valor, as tensões são calculadas a partir da tensão máxima inserida pelo usuário e o número de pontos da curva.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075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desenvolver o programa foi utilizado o </a:t>
            </a:r>
            <a:r>
              <a:rPr lang="pt-BR" dirty="0" err="1"/>
              <a:t>Labview</a:t>
            </a:r>
            <a:r>
              <a:rPr lang="pt-BR" dirty="0"/>
              <a:t>, que é uma ferramenta</a:t>
            </a:r>
            <a:r>
              <a:rPr lang="pt-BR" baseline="0" dirty="0"/>
              <a:t> feita em C pela </a:t>
            </a:r>
            <a:r>
              <a:rPr lang="pt-BR" baseline="0" dirty="0" err="1"/>
              <a:t>National</a:t>
            </a:r>
            <a:r>
              <a:rPr lang="pt-BR" baseline="0" dirty="0"/>
              <a:t>, e foi escolhida pela grande compatibilidade com os equipamentos de aquisição de dados. O </a:t>
            </a:r>
            <a:r>
              <a:rPr lang="pt-BR" baseline="0" dirty="0" err="1"/>
              <a:t>labview</a:t>
            </a:r>
            <a:r>
              <a:rPr lang="pt-BR" baseline="0" dirty="0"/>
              <a:t> utiliza de linguagem gráfica, porém em algumas partes do programa foi utilizado a linguagem C que o </a:t>
            </a:r>
            <a:r>
              <a:rPr lang="pt-BR" baseline="0" dirty="0" err="1"/>
              <a:t>LabVIEW</a:t>
            </a:r>
            <a:r>
              <a:rPr lang="pt-BR" baseline="0" dirty="0"/>
              <a:t> permite dentro da própria lógica.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1807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Vou colocar um vídeo do programa funcionando antes de falar sobre seu desenvolvimento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15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realidade a curva gerada no vídeo não estava tão boa, mas como vocês podem ver neste outro caso, uma curva com a aparência mais desejada como resultado.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6031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a tela de correção de curva, que não foi mostrada no vídeo pois ainda não foi testada. Nela os usuários poderão escolher qual procedimento de correção usar. Inserindo os parâmetros e clicando em correção, a nova curva será plotada no gráfico e um novo arquivo de dados será gerado.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882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</a:t>
            </a:r>
            <a:r>
              <a:rPr lang="pt-BR" baseline="0" dirty="0"/>
              <a:t> irei falar mais sobre como o programa foi desenvolvido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9432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Pra</a:t>
            </a:r>
            <a:r>
              <a:rPr lang="pt-BR" baseline="0" dirty="0"/>
              <a:t> começar, esse fluxograma demonstra o fluxo principal do programa, como vocês viram, primeiro o programa exige a entrada dos dados, ao iniciar a medição, ele começa configurando a fonte com a tensão calculada, com a aplicação da tensão na célula, é feita a aquisição dos dados de corrente e tensão. Com a corrente e tensão, obtemos um ponto na curva, o programa irá entender se existem mais pontos a serem plotados e realiza este processo de novo até a curva estar completa. Depois disso os parâmetros elétricos são calculados, o arquivo é gerado com todos os dados. Então o usuário poderá escolher se quer realizar a correção da curva ou não.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457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programa consiste em vários arquivos, chamados </a:t>
            </a:r>
            <a:r>
              <a:rPr lang="pt-BR" dirty="0" err="1"/>
              <a:t>VIs</a:t>
            </a:r>
            <a:r>
              <a:rPr lang="pt-BR" dirty="0"/>
              <a:t> – virtual </a:t>
            </a:r>
            <a:r>
              <a:rPr lang="pt-BR" dirty="0" err="1"/>
              <a:t>instruments</a:t>
            </a:r>
            <a:r>
              <a:rPr lang="pt-BR" dirty="0"/>
              <a:t> – que</a:t>
            </a:r>
            <a:r>
              <a:rPr lang="pt-BR" baseline="0" dirty="0"/>
              <a:t> contém a lógica do programa. A VI principal é a tela de entrada de dados, e a partir daí, as </a:t>
            </a:r>
            <a:r>
              <a:rPr lang="pt-BR" baseline="0" dirty="0" err="1"/>
              <a:t>subVIs</a:t>
            </a:r>
            <a:r>
              <a:rPr lang="pt-BR" baseline="0" dirty="0"/>
              <a:t> são chamadas de acordo com a função que cada uma realiza no programa.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472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Este</a:t>
            </a:r>
            <a:r>
              <a:rPr lang="pt-BR" baseline="0" dirty="0"/>
              <a:t> é o roteiro da apresentação, Vou começar com uma introdução do tema do trabalho, em seguida irei falar do problema que motivou a realização do mesmo, apresentarei o objetivo do trabalho, as ferramentas utilizadas tanto para desenvolvimento quanto para montar o sistema. Irei mostrar o programa em funcionamento através de um vídeo, em seguida irei mostrar sobre o desenvolvimento, com a arquitetura do programa e suas funções e </a:t>
            </a:r>
            <a:r>
              <a:rPr lang="pt-BR" baseline="0" dirty="0" err="1"/>
              <a:t>VIs</a:t>
            </a:r>
            <a:r>
              <a:rPr lang="pt-BR" baseline="0" dirty="0"/>
              <a:t>. E por fim, os resultados e a conclusão.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195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Vou falar agora um</a:t>
            </a:r>
            <a:r>
              <a:rPr lang="pt-BR" baseline="0" dirty="0"/>
              <a:t> pouco mais sobre as principais funções do programa e as </a:t>
            </a:r>
            <a:r>
              <a:rPr lang="pt-BR" baseline="0" dirty="0" err="1"/>
              <a:t>VIs</a:t>
            </a:r>
            <a:r>
              <a:rPr lang="pt-BR" baseline="0" dirty="0"/>
              <a:t> que realizam elas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179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pt-BR" baseline="0" dirty="0"/>
              <a:t> </a:t>
            </a:r>
            <a:r>
              <a:rPr lang="pt-BR" baseline="0" dirty="0" err="1"/>
              <a:t>voces</a:t>
            </a:r>
            <a:r>
              <a:rPr lang="pt-BR" baseline="0" dirty="0"/>
              <a:t> podem ver nesta curva </a:t>
            </a:r>
            <a:r>
              <a:rPr lang="pt-BR" baseline="0" dirty="0" err="1"/>
              <a:t>IxV</a:t>
            </a:r>
            <a:r>
              <a:rPr lang="pt-BR" baseline="0" dirty="0"/>
              <a:t>, que é resultado de uma medição usando o programa, esta região, que é a região do joelho, tem mais ponto do que antes dela. Isto por que os dados desta região são muito importante.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6707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Pra obter este resultado, foi</a:t>
            </a:r>
            <a:r>
              <a:rPr lang="pt-BR" baseline="0" dirty="0"/>
              <a:t> necessário utilizar uma estrutura de caso que separa os pontos antes e depois do joelho.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2881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aquisição de dados é feita com o DAQ </a:t>
            </a:r>
            <a:r>
              <a:rPr lang="pt-BR" dirty="0" err="1"/>
              <a:t>assistant</a:t>
            </a:r>
            <a:r>
              <a:rPr lang="pt-BR" dirty="0"/>
              <a:t>, ele</a:t>
            </a:r>
            <a:r>
              <a:rPr lang="pt-BR" baseline="0" dirty="0"/>
              <a:t> reconhece os módulos ligados ao computador e podem ser configurados para ler tensão ou corrente.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479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determinar</a:t>
            </a:r>
            <a:r>
              <a:rPr lang="pt-BR" baseline="0" dirty="0"/>
              <a:t> os parâmetros elétricos da célula, eu utilizei a linguagem c para ler um vetor dos dados medidos, descobrir a corrente de curto circuito, a tensão de corrente aberta, a potencia máxima, a corrente de máxima potencia e a tensão de máxima potencia. E com isso e outros parâmetros é calculado o fator de forma e a eficiência.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619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a correção da curva,</a:t>
            </a:r>
            <a:r>
              <a:rPr lang="pt-BR" baseline="0" dirty="0"/>
              <a:t> eu apenas utilizei as fórmulas da norma, nos 2 procedimentos.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98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programa já foi utilizado algumas e vezes de acordo com meu orientador do estágio, que é um dos usuários do programa, a interface está agradável.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73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maior parte das medições apresentaram uma curva aceitável de acordo com o padrão discutido durante o desenvolvimento, e o arquivo de dados ao ser aberto no </a:t>
            </a:r>
            <a:r>
              <a:rPr lang="pt-BR" dirty="0" err="1"/>
              <a:t>OriginPro</a:t>
            </a:r>
            <a:r>
              <a:rPr lang="pt-BR" dirty="0"/>
              <a:t> já é reconhecido os eixos x e y da curva, as unidade de medida.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089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Futuras implementações: é um programa com potencial para evoluir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179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Primeiramente,</a:t>
            </a:r>
            <a:r>
              <a:rPr lang="pt-BR" baseline="0" dirty="0"/>
              <a:t> é importante saber sobre a energia sola fotovoltaica, que nada mais é que a geração de energia elétrica através da luz solar, utilizando módulos fotovoltaicos para converter os fótons em eletricidade.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042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Células solares são matérias semicondutores,</a:t>
            </a:r>
            <a:r>
              <a:rPr lang="pt-BR" baseline="0" dirty="0"/>
              <a:t> isto é, um meio termo entre condutores e isolantes, que convertem a radiação solar em eletricidade. Estás células, ligadas em série, formam os módulos fotovoltaicos. Existem células de diferentes tipos de materiais e processos de desenvolvimento, e por isso, elas diferem na forma como geram energia elétrica.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9549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para isso que serve</a:t>
            </a:r>
            <a:r>
              <a:rPr lang="pt-BR" baseline="0" dirty="0"/>
              <a:t> a caracterização elétrica da célula. Assim pode-se conhecer o comportamento da célula ao gerar corrente elétrica, através da determinação dos parâmetros principais da mesma além da curva </a:t>
            </a:r>
            <a:r>
              <a:rPr lang="pt-BR" baseline="0" dirty="0" err="1"/>
              <a:t>IxV</a:t>
            </a:r>
            <a:r>
              <a:rPr lang="pt-BR" baseline="0" dirty="0"/>
              <a:t>, que é a corrente medida em diferentes tensão na célula. </a:t>
            </a:r>
            <a:r>
              <a:rPr lang="pt-BR" baseline="0" dirty="0" err="1"/>
              <a:t>Vca</a:t>
            </a:r>
            <a:r>
              <a:rPr lang="pt-BR" baseline="0" dirty="0"/>
              <a:t>: é a tensão do ponto cuja a corrente está mais próxima de zero, </a:t>
            </a:r>
            <a:r>
              <a:rPr lang="pt-BR" baseline="0" dirty="0" err="1"/>
              <a:t>Icc</a:t>
            </a:r>
            <a:r>
              <a:rPr lang="pt-BR" baseline="0" dirty="0"/>
              <a:t>: é a corrente do ponto cuja a tensão está mais próxima de zero, </a:t>
            </a:r>
            <a:r>
              <a:rPr lang="pt-BR" baseline="0" dirty="0" err="1"/>
              <a:t>PmP</a:t>
            </a:r>
            <a:r>
              <a:rPr lang="pt-BR" baseline="0" dirty="0"/>
              <a:t> é o ponto com a maior multiplicação entre corrente e tensão, </a:t>
            </a:r>
            <a:r>
              <a:rPr lang="pt-BR" baseline="0" dirty="0" err="1"/>
              <a:t>Vmp</a:t>
            </a:r>
            <a:r>
              <a:rPr lang="pt-BR" baseline="0" dirty="0"/>
              <a:t> e </a:t>
            </a:r>
            <a:r>
              <a:rPr lang="pt-BR" baseline="0" dirty="0" err="1"/>
              <a:t>Imp</a:t>
            </a:r>
            <a:r>
              <a:rPr lang="pt-BR" baseline="0" dirty="0"/>
              <a:t> são a corrente e tensão do ponto </a:t>
            </a:r>
            <a:r>
              <a:rPr lang="pt-BR" baseline="0" dirty="0" err="1"/>
              <a:t>Pmp</a:t>
            </a:r>
            <a:r>
              <a:rPr lang="pt-BR" baseline="0" dirty="0"/>
              <a:t>, o Fator de forma que pode determinar a qualidade de uma célula. E a </a:t>
            </a:r>
            <a:r>
              <a:rPr lang="pt-BR" baseline="0" dirty="0" err="1"/>
              <a:t>Eficiencia</a:t>
            </a:r>
            <a:r>
              <a:rPr lang="pt-BR" baseline="0" dirty="0"/>
              <a:t>, que também é calculada e apresentada em porcentagem, também determina a qualidade da célula.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584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</a:t>
            </a:r>
            <a:r>
              <a:rPr lang="pt-BR" baseline="0" dirty="0"/>
              <a:t> correção da curva é necessária quando a célula não esta nas condições desejadas de temperatura e </a:t>
            </a:r>
            <a:r>
              <a:rPr lang="pt-BR" baseline="0" dirty="0" err="1"/>
              <a:t>irradiancia</a:t>
            </a:r>
            <a:r>
              <a:rPr lang="pt-BR" baseline="0" dirty="0"/>
              <a:t>. Então, através desta norma, é possível retirar procedimentos que irão corrigir ponto por ponto da curva </a:t>
            </a:r>
            <a:r>
              <a:rPr lang="pt-BR" baseline="0" dirty="0" err="1"/>
              <a:t>IxV</a:t>
            </a:r>
            <a:r>
              <a:rPr lang="pt-BR" baseline="0" dirty="0"/>
              <a:t> de acordo com as condições desejadas.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538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INPE, instituto ...  Os pesquisadores do grupos de dispositivos fotovoltaicos realizam estudos referentes a energia solar e eles tem todo o equipamento necessário para um sistema de caracterização das células completo, que faltava era um programa que fizesse isto de modo otimizado. Eles poderiam realizar todas as medições a mão, com voltímetros e amperímetros, mas esse processo seria muito mais trabalhoso e demorado. E com esta necessidade surgiu </a:t>
            </a:r>
            <a:r>
              <a:rPr lang="pt-BR"/>
              <a:t>este trabalho.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82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Então o</a:t>
            </a:r>
            <a:r>
              <a:rPr lang="pt-BR" baseline="0" dirty="0"/>
              <a:t> objetivo do trabalho foi desenvolver este software que gere a curva </a:t>
            </a:r>
            <a:r>
              <a:rPr lang="pt-BR" baseline="0" dirty="0" err="1"/>
              <a:t>IxV</a:t>
            </a:r>
            <a:r>
              <a:rPr lang="pt-BR" baseline="0" dirty="0"/>
              <a:t> da célula, que salve os dados medidos em um arquivo que possa ser aberto em outros programas de análise de dados, que determine os parâmetros elétricos relacionados a caracterização da célula, desenvolver um processo para corrigir a curva em função da temperatura e com isso, otimizar o modo como é feita a caracterização elétrica das células solares.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910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Então aqui</a:t>
            </a:r>
            <a:r>
              <a:rPr lang="pt-BR" baseline="0" dirty="0"/>
              <a:t> vou começar explicando mais sobre os equipamentos que compõe o e depois das ferramentas de desenvolvimento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69B7-D693-4AA6-941F-161FE6F223D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93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15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08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9730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644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0218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870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63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951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75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133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9756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962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812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353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3783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5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34C2E-B802-4844-831A-89B4F58749B8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7130F99-3B3B-419A-853F-40F7F195DD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69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43148" y="2404534"/>
            <a:ext cx="9963397" cy="1646302"/>
          </a:xfrm>
        </p:spPr>
        <p:txBody>
          <a:bodyPr>
            <a:normAutofit fontScale="90000"/>
          </a:bodyPr>
          <a:lstStyle/>
          <a:p>
            <a:pPr lvl="0" algn="l"/>
            <a:r>
              <a:rPr lang="pt-BR" b="1" dirty="0">
                <a:solidFill>
                  <a:schemeClr val="tx1"/>
                </a:solidFill>
                <a:latin typeface="Abyssinica SIL" pitchFamily="18"/>
              </a:rPr>
              <a:t>Programa de aquisição de dados para um sistema de caracterização elétrica de células solares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4466477"/>
            <a:ext cx="7766936" cy="1329550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Yan Ribeiro Chaves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61C31FA-B77E-4ED7-981E-3A6DB2B98C67}"/>
              </a:ext>
            </a:extLst>
          </p:cNvPr>
          <p:cNvSpPr txBox="1"/>
          <p:nvPr/>
        </p:nvSpPr>
        <p:spPr>
          <a:xfrm>
            <a:off x="7158520" y="5796027"/>
            <a:ext cx="4230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Orientador: Reinado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</a:rPr>
              <a:t>Gen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</a:rPr>
              <a:t>Ichiro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Arakaki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516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0A61547-2555-4DE2-A37F-A53E5491744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D90B244C-F3EB-49DE-B140-93B2F7435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3759" y="2388053"/>
            <a:ext cx="4429503" cy="35664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6423" y="59785"/>
            <a:ext cx="8288035" cy="14599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Simulador</a:t>
            </a:r>
            <a:r>
              <a:rPr lang="en-US" sz="4800" dirty="0"/>
              <a:t> Solar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455A54-869E-44FE-BFA5-D225C828F6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8385" y="2409113"/>
            <a:ext cx="4445656" cy="35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Módulos </a:t>
            </a:r>
            <a:r>
              <a:rPr lang="pt-BR" dirty="0" err="1"/>
              <a:t>National</a:t>
            </a:r>
            <a:r>
              <a:rPr lang="pt-BR" dirty="0"/>
              <a:t> </a:t>
            </a:r>
            <a:r>
              <a:rPr lang="pt-BR" dirty="0" err="1"/>
              <a:t>Instruments</a:t>
            </a:r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1952D6F-D183-4A86-BCCE-36E88959D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22301"/>
            <a:ext cx="4691063" cy="3518297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6AD6061-8534-4EDF-AF82-4CAECFC4A681}"/>
              </a:ext>
            </a:extLst>
          </p:cNvPr>
          <p:cNvSpPr/>
          <p:nvPr/>
        </p:nvSpPr>
        <p:spPr>
          <a:xfrm>
            <a:off x="933450" y="2222301"/>
            <a:ext cx="37385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pt-BR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cDAQ</a:t>
            </a: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9178 – chassi utilizado para suportar os módulos de medição;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NI DAQ 9211 – módulo que realiza a leitura da corrente;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NI DAQ 9227 – módulo que realiza a leitura da tensão;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NI DAQ 9215 – módulo que realiza a leitura da temperatura.</a:t>
            </a:r>
          </a:p>
        </p:txBody>
      </p:sp>
    </p:spTree>
    <p:extLst>
      <p:ext uri="{BB962C8B-B14F-4D97-AF65-F5344CB8AC3E}">
        <p14:creationId xmlns:p14="http://schemas.microsoft.com/office/powerpoint/2010/main" val="4026501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8C9B83F-64CD-41C1-925F-A08801FFD0B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FBECFBDD-E7B3-4861-A83F-047B457F1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8" r="2" b="11510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Fonte de tensão</a:t>
            </a:r>
          </a:p>
        </p:txBody>
      </p:sp>
    </p:spTree>
    <p:extLst>
      <p:ext uri="{BB962C8B-B14F-4D97-AF65-F5344CB8AC3E}">
        <p14:creationId xmlns:p14="http://schemas.microsoft.com/office/powerpoint/2010/main" val="2601199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10FD715-4DCE-4779-B634-EC78315EA21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1FE6BB-DFB2-4080-9B5E-076EF5DDE67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99511" y="1052957"/>
            <a:ext cx="3300646" cy="2104710"/>
          </a:xfrm>
        </p:spPr>
        <p:txBody>
          <a:bodyPr anchor="ctr">
            <a:normAutofit/>
          </a:bodyPr>
          <a:lstStyle/>
          <a:p>
            <a:r>
              <a:rPr lang="pt-BR" dirty="0" err="1"/>
              <a:t>LabVIEW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3086" y="1706768"/>
            <a:ext cx="4354899" cy="3316555"/>
          </a:xfrm>
        </p:spPr>
        <p:txBody>
          <a:bodyPr anchor="ctr">
            <a:normAutofit/>
          </a:bodyPr>
          <a:lstStyle/>
          <a:p>
            <a:endParaRPr lang="pt-BR" dirty="0"/>
          </a:p>
          <a:p>
            <a:r>
              <a:rPr lang="pt-BR" sz="2800" dirty="0"/>
              <a:t>O que é?</a:t>
            </a:r>
          </a:p>
          <a:p>
            <a:endParaRPr lang="pt-BR" sz="2800" dirty="0"/>
          </a:p>
          <a:p>
            <a:r>
              <a:rPr lang="pt-BR" sz="2800" dirty="0"/>
              <a:t>Por que foi escolhido ?</a:t>
            </a:r>
          </a:p>
          <a:p>
            <a:endParaRPr lang="pt-BR" sz="2800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Picture 6" descr="Resultado de imagem para labview logo">
            <a:extLst>
              <a:ext uri="{FF2B5EF4-FFF2-40B4-BE49-F238E27FC236}">
                <a16:creationId xmlns:a16="http://schemas.microsoft.com/office/drawing/2014/main" id="{830C794E-EDCE-49D9-81FB-5BA792143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161" y="2924267"/>
            <a:ext cx="2982435" cy="257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4856015" y="1052957"/>
            <a:ext cx="3300646" cy="2104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Linguagem C</a:t>
            </a:r>
          </a:p>
        </p:txBody>
      </p:sp>
      <p:pic>
        <p:nvPicPr>
          <p:cNvPr id="13" name="Picture 8" descr="Resultado de imagem para linguagem C logo">
            <a:extLst>
              <a:ext uri="{FF2B5EF4-FFF2-40B4-BE49-F238E27FC236}">
                <a16:creationId xmlns:a16="http://schemas.microsoft.com/office/drawing/2014/main" id="{0543797C-3C34-4FE9-870D-A6BC0BB55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002" y="2713901"/>
            <a:ext cx="3023424" cy="302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292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1">
            <a:extLst>
              <a:ext uri="{FF2B5EF4-FFF2-40B4-BE49-F238E27FC236}">
                <a16:creationId xmlns:a16="http://schemas.microsoft.com/office/drawing/2014/main" id="{28460BD8-AE3F-4AC9-9D0B-717052AA5D3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5" name="Rectangle 23">
            <a:extLst>
              <a:ext uri="{FF2B5EF4-FFF2-40B4-BE49-F238E27FC236}">
                <a16:creationId xmlns:a16="http://schemas.microsoft.com/office/drawing/2014/main" id="{2783C067-F8BF-4755-B516-8A0CD74CF6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25">
            <a:extLst>
              <a:ext uri="{FF2B5EF4-FFF2-40B4-BE49-F238E27FC236}">
                <a16:creationId xmlns:a16="http://schemas.microsoft.com/office/drawing/2014/main" id="{549A2DAB-B431-487D-95AD-BB0FECB49E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3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27">
            <a:extLst>
              <a:ext uri="{FF2B5EF4-FFF2-40B4-BE49-F238E27FC236}">
                <a16:creationId xmlns:a16="http://schemas.microsoft.com/office/drawing/2014/main" id="{C5ECDEE1-7093-418F-9CF5-24EEB115C1C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29">
            <a:extLst>
              <a:ext uri="{FF2B5EF4-FFF2-40B4-BE49-F238E27FC236}">
                <a16:creationId xmlns:a16="http://schemas.microsoft.com/office/drawing/2014/main" id="{045062AF-EB11-4651-BC4A-4DA21768DE8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33">
            <a:extLst>
              <a:ext uri="{FF2B5EF4-FFF2-40B4-BE49-F238E27FC236}">
                <a16:creationId xmlns:a16="http://schemas.microsoft.com/office/drawing/2014/main" id="{2ED796EC-E7FF-46DB-B912-FB08BF12AA6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9508E1-3B31-4053-821B-49354ADC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Programa IxV</a:t>
            </a:r>
          </a:p>
        </p:txBody>
      </p:sp>
    </p:spTree>
    <p:extLst>
      <p:ext uri="{BB962C8B-B14F-4D97-AF65-F5344CB8AC3E}">
        <p14:creationId xmlns:p14="http://schemas.microsoft.com/office/powerpoint/2010/main" val="3747950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16D4C-F1B0-4FD2-8D0E-3E5777EF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Saída de dados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80B93E1-414C-46AD-9164-F14B8D53A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8" y="1386842"/>
            <a:ext cx="7896224" cy="52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73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16D4C-F1B0-4FD2-8D0E-3E5777EF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de correção da curva </a:t>
            </a:r>
            <a:r>
              <a:rPr lang="pt-BR" dirty="0" err="1"/>
              <a:t>IxV</a:t>
            </a:r>
            <a:endParaRPr lang="pt-BR" dirty="0"/>
          </a:p>
        </p:txBody>
      </p:sp>
      <p:pic>
        <p:nvPicPr>
          <p:cNvPr id="1026" name="Picture 2" descr="1">
            <a:extLst>
              <a:ext uri="{FF2B5EF4-FFF2-40B4-BE49-F238E27FC236}">
                <a16:creationId xmlns:a16="http://schemas.microsoft.com/office/drawing/2014/main" id="{FB7DA8C6-A505-4E22-A423-56C572A79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343149"/>
            <a:ext cx="10572750" cy="352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02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577DEC-D9A5-404D-9789-702F4319BE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EA9366-CEA8-4F23-B065-4337F0D836F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09BB6CA-CA83-4020-A1EA-5EA82F7B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028" y="1983364"/>
            <a:ext cx="7766936" cy="21292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400" dirty="0" err="1"/>
              <a:t>Arquitetura</a:t>
            </a:r>
            <a:r>
              <a:rPr lang="en-US" sz="5400" dirty="0"/>
              <a:t> e </a:t>
            </a:r>
            <a:r>
              <a:rPr lang="en-US" sz="5400" dirty="0" err="1"/>
              <a:t>desenvolvimento</a:t>
            </a:r>
            <a:r>
              <a:rPr lang="en-US" sz="5400" dirty="0"/>
              <a:t> do </a:t>
            </a:r>
            <a:r>
              <a:rPr lang="en-US" sz="5400" dirty="0" err="1"/>
              <a:t>programa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78533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F1AAA-BC90-477B-912E-391A8F05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Fluxograma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225D748-B6CE-4064-BF09-E49CD474D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0" y="1889759"/>
            <a:ext cx="9509880" cy="4233511"/>
          </a:xfrm>
        </p:spPr>
      </p:pic>
    </p:spTree>
    <p:extLst>
      <p:ext uri="{BB962C8B-B14F-4D97-AF65-F5344CB8AC3E}">
        <p14:creationId xmlns:p14="http://schemas.microsoft.com/office/powerpoint/2010/main" val="2467298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E4667-0833-4820-8BA7-D18F39017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Hierárquica </a:t>
            </a:r>
            <a:r>
              <a:rPr lang="pt-BR"/>
              <a:t>talvez 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84C69A6-1CE4-48B1-AD5F-E9BC367EC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72" y="1348775"/>
            <a:ext cx="5596171" cy="5322958"/>
          </a:xfrm>
        </p:spPr>
      </p:pic>
    </p:spTree>
    <p:extLst>
      <p:ext uri="{BB962C8B-B14F-4D97-AF65-F5344CB8AC3E}">
        <p14:creationId xmlns:p14="http://schemas.microsoft.com/office/powerpoint/2010/main" val="1068813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6009" y="675861"/>
            <a:ext cx="8596668" cy="1320800"/>
          </a:xfrm>
        </p:spPr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96008" y="1341120"/>
            <a:ext cx="6047473" cy="4958080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b="1" dirty="0"/>
              <a:t>Introdução</a:t>
            </a:r>
          </a:p>
          <a:p>
            <a:pPr marL="971550" lvl="1" indent="-514350">
              <a:buFont typeface="+mj-lt"/>
              <a:buAutoNum type="alphaLcParenR"/>
            </a:pPr>
            <a:r>
              <a:rPr lang="pt-BR" b="1" dirty="0"/>
              <a:t>Energia Solar fotovoltaica</a:t>
            </a:r>
          </a:p>
          <a:p>
            <a:pPr marL="971550" lvl="1" indent="-514350">
              <a:buFont typeface="+mj-lt"/>
              <a:buAutoNum type="alphaLcParenR"/>
            </a:pPr>
            <a:r>
              <a:rPr lang="pt-BR" b="1" dirty="0"/>
              <a:t>Células Solares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pt-BR" b="1" dirty="0"/>
              <a:t>Caracterização e curva </a:t>
            </a:r>
            <a:r>
              <a:rPr lang="pt-BR" b="1" dirty="0" err="1"/>
              <a:t>IxV</a:t>
            </a:r>
            <a:endParaRPr lang="pt-BR" b="1" dirty="0"/>
          </a:p>
          <a:p>
            <a:pPr marL="971550" lvl="1" indent="-514350">
              <a:buFont typeface="+mj-lt"/>
              <a:buAutoNum type="alphaLcParenR"/>
            </a:pPr>
            <a:r>
              <a:rPr lang="pt-BR" b="1" dirty="0"/>
              <a:t>Cálculo de Correção da curva em função da temperatura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Motivação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Objetivo do trabalho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Ferramentas e Equipamentos</a:t>
            </a:r>
          </a:p>
          <a:p>
            <a:pPr marL="971550" lvl="1" indent="-514350">
              <a:buFont typeface="+mj-lt"/>
              <a:buAutoNum type="alphaLcParenR"/>
            </a:pPr>
            <a:r>
              <a:rPr lang="pt-BR" b="1" dirty="0"/>
              <a:t>Simulador Solar</a:t>
            </a:r>
          </a:p>
          <a:p>
            <a:pPr marL="971550" lvl="1" indent="-514350">
              <a:buFont typeface="+mj-lt"/>
              <a:buAutoNum type="alphaLcParenR"/>
            </a:pPr>
            <a:r>
              <a:rPr lang="pt-BR" b="1" dirty="0"/>
              <a:t>Módulos de Aquisição</a:t>
            </a:r>
          </a:p>
          <a:p>
            <a:pPr marL="971550" lvl="1" indent="-514350">
              <a:buFont typeface="+mj-lt"/>
              <a:buAutoNum type="alphaLcParenR"/>
            </a:pPr>
            <a:r>
              <a:rPr lang="pt-BR" b="1" dirty="0"/>
              <a:t>Fonte de Tensão</a:t>
            </a:r>
          </a:p>
          <a:p>
            <a:pPr marL="971550" lvl="1" indent="-514350">
              <a:buFont typeface="+mj-lt"/>
              <a:buAutoNum type="alphaLcParenR"/>
            </a:pPr>
            <a:r>
              <a:rPr lang="pt-BR" b="1" dirty="0" err="1"/>
              <a:t>LabVIEW</a:t>
            </a:r>
            <a:r>
              <a:rPr lang="pt-BR" b="1" dirty="0"/>
              <a:t> e Linguagem C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Programa </a:t>
            </a:r>
            <a:r>
              <a:rPr lang="pt-BR" b="1" dirty="0" err="1"/>
              <a:t>IxV</a:t>
            </a:r>
            <a:endParaRPr lang="pt-BR" b="1" dirty="0"/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Arquitetura do programa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Funções e </a:t>
            </a:r>
            <a:r>
              <a:rPr lang="pt-BR" b="1" dirty="0" err="1"/>
              <a:t>VIs</a:t>
            </a:r>
            <a:endParaRPr lang="pt-BR" b="1" dirty="0"/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Resultados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Conclusão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0117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F57DB1C-6494-4CC4-A5E8-9319575653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21A85-1EA4-4D87-97AB-0BB4AB78F92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7CB8B2-5D0D-49C7-96F1-4D6B870891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0"/>
            <a:ext cx="5438621" cy="6857999"/>
          </a:xfrm>
          <a:custGeom>
            <a:avLst/>
            <a:gdLst>
              <a:gd name="connsiteX0" fmla="*/ 0 w 5746768"/>
              <a:gd name="connsiteY0" fmla="*/ 0 h 6858000"/>
              <a:gd name="connsiteX1" fmla="*/ 1249825 w 5746768"/>
              <a:gd name="connsiteY1" fmla="*/ 0 h 6858000"/>
              <a:gd name="connsiteX2" fmla="*/ 1249825 w 5746768"/>
              <a:gd name="connsiteY2" fmla="*/ 8457 h 6858000"/>
              <a:gd name="connsiteX3" fmla="*/ 4794268 w 5746768"/>
              <a:gd name="connsiteY3" fmla="*/ 8457 h 6858000"/>
              <a:gd name="connsiteX4" fmla="*/ 4794268 w 5746768"/>
              <a:gd name="connsiteY4" fmla="*/ 0 h 6858000"/>
              <a:gd name="connsiteX5" fmla="*/ 5746768 w 5746768"/>
              <a:gd name="connsiteY5" fmla="*/ 0 h 6858000"/>
              <a:gd name="connsiteX6" fmla="*/ 5746768 w 5746768"/>
              <a:gd name="connsiteY6" fmla="*/ 6858000 h 6858000"/>
              <a:gd name="connsiteX7" fmla="*/ 5074930 w 5746768"/>
              <a:gd name="connsiteY7" fmla="*/ 6858000 h 6858000"/>
              <a:gd name="connsiteX8" fmla="*/ 4794268 w 5746768"/>
              <a:gd name="connsiteY8" fmla="*/ 6858000 h 6858000"/>
              <a:gd name="connsiteX9" fmla="*/ 1249825 w 5746768"/>
              <a:gd name="connsiteY9" fmla="*/ 6858000 h 6858000"/>
              <a:gd name="connsiteX10" fmla="*/ 1109383 w 5746768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46768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4794268" y="8457"/>
                </a:lnTo>
                <a:lnTo>
                  <a:pt x="4794268" y="0"/>
                </a:lnTo>
                <a:lnTo>
                  <a:pt x="5746768" y="0"/>
                </a:lnTo>
                <a:lnTo>
                  <a:pt x="5746768" y="6858000"/>
                </a:lnTo>
                <a:lnTo>
                  <a:pt x="5074930" y="6858000"/>
                </a:lnTo>
                <a:lnTo>
                  <a:pt x="4794268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E836EB-03CD-4BA5-A751-21D2ACC2830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27691EB-14CF-4237-B5EB-C94B92677A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FFB778B-5206-4BB0-A468-327E713676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E4BEE8-105E-4A23-ADA8-AC5B4D6F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4" y="854529"/>
            <a:ext cx="5799665" cy="5148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Funções e VIs</a:t>
            </a:r>
          </a:p>
        </p:txBody>
      </p:sp>
    </p:spTree>
    <p:extLst>
      <p:ext uri="{BB962C8B-B14F-4D97-AF65-F5344CB8AC3E}">
        <p14:creationId xmlns:p14="http://schemas.microsoft.com/office/powerpoint/2010/main" val="2416734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5A3DC-F6AA-4C05-8004-36E4B180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 de tensão na célula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42989A-C0CD-4E1D-893E-AAF937E5A0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3" y="1672755"/>
            <a:ext cx="6975461" cy="469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2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5A3DC-F6AA-4C05-8004-36E4B180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68" y="209853"/>
            <a:ext cx="8596668" cy="1320800"/>
          </a:xfrm>
        </p:spPr>
        <p:txBody>
          <a:bodyPr/>
          <a:lstStyle/>
          <a:p>
            <a:r>
              <a:rPr lang="pt-BR" dirty="0"/>
              <a:t>Aplicação de tensão na célula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B030F7-34A2-4C58-B635-0A6247685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153" y="1530653"/>
            <a:ext cx="7181849" cy="471774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B7E6FD8-2344-4C43-A043-4D65BC25E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2740025"/>
            <a:ext cx="4876800" cy="190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E3DC3-F7B7-4347-8E7C-D1CF68B7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Dados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F227320-6D56-4272-B961-004498130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3" y="1687512"/>
            <a:ext cx="11608980" cy="3769042"/>
          </a:xfrm>
        </p:spPr>
      </p:pic>
    </p:spTree>
    <p:extLst>
      <p:ext uri="{BB962C8B-B14F-4D97-AF65-F5344CB8AC3E}">
        <p14:creationId xmlns:p14="http://schemas.microsoft.com/office/powerpoint/2010/main" val="3881872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FDE7E-6749-484E-B825-712BA561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dos parâmetros de caracterização da célula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13BCFE0-89FE-4BB1-B251-9B70B751D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030" y="1930400"/>
            <a:ext cx="4570550" cy="4589898"/>
          </a:xfrm>
        </p:spPr>
      </p:pic>
    </p:spTree>
    <p:extLst>
      <p:ext uri="{BB962C8B-B14F-4D97-AF65-F5344CB8AC3E}">
        <p14:creationId xmlns:p14="http://schemas.microsoft.com/office/powerpoint/2010/main" val="1701015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FDE7E-6749-484E-B825-712BA561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 correção da curva </a:t>
            </a:r>
            <a:r>
              <a:rPr lang="pt-BR" dirty="0" err="1"/>
              <a:t>IxV</a:t>
            </a:r>
            <a:endParaRPr lang="pt-BR" dirty="0"/>
          </a:p>
        </p:txBody>
      </p:sp>
      <p:pic>
        <p:nvPicPr>
          <p:cNvPr id="7" name="Imagem 6" descr="C:\Users\GDF\AppData\Local\Microsoft\Windows\INetCache\Content.Word\1.png">
            <a:extLst>
              <a:ext uri="{FF2B5EF4-FFF2-40B4-BE49-F238E27FC236}">
                <a16:creationId xmlns:a16="http://schemas.microsoft.com/office/drawing/2014/main" id="{77FEE254-019B-45A4-9755-7B44247385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6" y="2061029"/>
            <a:ext cx="7750629" cy="45284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D61F379-456B-4BBC-9962-D02451C4537A}"/>
              </a:ext>
            </a:extLst>
          </p:cNvPr>
          <p:cNvSpPr txBox="1"/>
          <p:nvPr/>
        </p:nvSpPr>
        <p:spPr>
          <a:xfrm>
            <a:off x="677334" y="1626383"/>
            <a:ext cx="180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Procedimento 1</a:t>
            </a:r>
          </a:p>
        </p:txBody>
      </p:sp>
    </p:spTree>
    <p:extLst>
      <p:ext uri="{BB962C8B-B14F-4D97-AF65-F5344CB8AC3E}">
        <p14:creationId xmlns:p14="http://schemas.microsoft.com/office/powerpoint/2010/main" val="3689225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FDE7E-6749-484E-B825-712BA561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 correção da curva </a:t>
            </a:r>
            <a:r>
              <a:rPr lang="pt-BR" dirty="0" err="1"/>
              <a:t>IxV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61F379-456B-4BBC-9962-D02451C4537A}"/>
              </a:ext>
            </a:extLst>
          </p:cNvPr>
          <p:cNvSpPr txBox="1"/>
          <p:nvPr/>
        </p:nvSpPr>
        <p:spPr>
          <a:xfrm>
            <a:off x="677334" y="1626383"/>
            <a:ext cx="180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Procedimento 2</a:t>
            </a:r>
          </a:p>
        </p:txBody>
      </p:sp>
      <p:pic>
        <p:nvPicPr>
          <p:cNvPr id="2050" name="Picture 2" descr="2">
            <a:extLst>
              <a:ext uri="{FF2B5EF4-FFF2-40B4-BE49-F238E27FC236}">
                <a16:creationId xmlns:a16="http://schemas.microsoft.com/office/drawing/2014/main" id="{056A52D6-CA40-49FC-9FFC-0699FBFF4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7" y="1995715"/>
            <a:ext cx="8344452" cy="454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4016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023FF-EE9C-4361-99ED-01B24B9C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ACBA40E-527E-4DC5-A69A-59402883DAD7}"/>
              </a:ext>
            </a:extLst>
          </p:cNvPr>
          <p:cNvSpPr/>
          <p:nvPr/>
        </p:nvSpPr>
        <p:spPr>
          <a:xfrm>
            <a:off x="677334" y="1674674"/>
            <a:ext cx="887306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O programa já está em funcionamento, tendo sido usado diversas vezes durante e após o desenvolvimento do mesmo, satisfazendo os pesquisadores com relação ao layout da interface do programa e com o resultado das medições.</a:t>
            </a:r>
          </a:p>
        </p:txBody>
      </p:sp>
    </p:spTree>
    <p:extLst>
      <p:ext uri="{BB962C8B-B14F-4D97-AF65-F5344CB8AC3E}">
        <p14:creationId xmlns:p14="http://schemas.microsoft.com/office/powerpoint/2010/main" val="337312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023FF-EE9C-4361-99ED-01B24B9C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904FCD0-55FC-48D2-998A-BB59161C3282}"/>
              </a:ext>
            </a:extLst>
          </p:cNvPr>
          <p:cNvPicPr/>
          <p:nvPr/>
        </p:nvPicPr>
        <p:blipFill rotWithShape="1">
          <a:blip r:embed="rId3"/>
          <a:srcRect r="5792"/>
          <a:stretch/>
        </p:blipFill>
        <p:spPr bwMode="auto">
          <a:xfrm>
            <a:off x="1233714" y="1930400"/>
            <a:ext cx="9216572" cy="4063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CE6DCE6-0AD2-41AF-A7FA-68A0FBCE3B7E}"/>
              </a:ext>
            </a:extLst>
          </p:cNvPr>
          <p:cNvSpPr txBox="1"/>
          <p:nvPr/>
        </p:nvSpPr>
        <p:spPr>
          <a:xfrm>
            <a:off x="677334" y="1378857"/>
            <a:ext cx="132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OriginPro</a:t>
            </a:r>
            <a:r>
              <a:rPr lang="pt-BR" dirty="0"/>
              <a:t> 8</a:t>
            </a:r>
          </a:p>
        </p:txBody>
      </p:sp>
    </p:spTree>
    <p:extLst>
      <p:ext uri="{BB962C8B-B14F-4D97-AF65-F5344CB8AC3E}">
        <p14:creationId xmlns:p14="http://schemas.microsoft.com/office/powerpoint/2010/main" val="1697727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023FF-EE9C-4361-99ED-01B24B9C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3FC7F5-DE48-4800-88CD-996C7456E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42659"/>
            <a:ext cx="8596668" cy="3880773"/>
          </a:xfrm>
        </p:spPr>
        <p:txBody>
          <a:bodyPr/>
          <a:lstStyle/>
          <a:p>
            <a:r>
              <a:rPr lang="pt-BR" dirty="0"/>
              <a:t>Software extremamente leve: executável com menos de 2MB com apenas um driver que precisou ser instalado</a:t>
            </a:r>
          </a:p>
          <a:p>
            <a:r>
              <a:rPr lang="pt-BR" dirty="0"/>
              <a:t>Programa com interface simples, sem muitos botões</a:t>
            </a:r>
          </a:p>
          <a:p>
            <a:r>
              <a:rPr lang="pt-BR" dirty="0"/>
              <a:t>Futuras implementações</a:t>
            </a:r>
          </a:p>
          <a:p>
            <a:r>
              <a:rPr lang="pt-BR" dirty="0"/>
              <a:t>Ferramentas eficazes para sistemas de aquisição</a:t>
            </a:r>
          </a:p>
          <a:p>
            <a:r>
              <a:rPr lang="pt-BR" dirty="0"/>
              <a:t>Necessário testar a correção da curva para aperfeiçoamento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292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Energia Solar Fotovoltaica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8596668" cy="1537507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Geração direta de eletricidade (luz – fótons)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 Luz → Módulo Fotovoltaico → eletricidade</a:t>
            </a:r>
          </a:p>
        </p:txBody>
      </p:sp>
      <p:pic>
        <p:nvPicPr>
          <p:cNvPr id="1026" name="Picture 2" descr="Resultado de imagem para sol">
            <a:extLst>
              <a:ext uri="{FF2B5EF4-FFF2-40B4-BE49-F238E27FC236}">
                <a16:creationId xmlns:a16="http://schemas.microsoft.com/office/drawing/2014/main" id="{240CAF2B-034B-4068-AEFE-0013F1D8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07328"/>
            <a:ext cx="1857976" cy="185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A14DB51-9914-42EF-8044-AF9456494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441" y="3807328"/>
            <a:ext cx="1258957" cy="2433983"/>
          </a:xfrm>
          <a:prstGeom prst="rect">
            <a:avLst/>
          </a:prstGeom>
        </p:spPr>
      </p:pic>
      <p:pic>
        <p:nvPicPr>
          <p:cNvPr id="1028" name="Picture 4" descr="Resultado de imagem para eletricidade desenhos">
            <a:extLst>
              <a:ext uri="{FF2B5EF4-FFF2-40B4-BE49-F238E27FC236}">
                <a16:creationId xmlns:a16="http://schemas.microsoft.com/office/drawing/2014/main" id="{B43FE293-D22C-4B8B-A91D-085DD5D5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63" y="3924999"/>
            <a:ext cx="17621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setas">
            <a:extLst>
              <a:ext uri="{FF2B5EF4-FFF2-40B4-BE49-F238E27FC236}">
                <a16:creationId xmlns:a16="http://schemas.microsoft.com/office/drawing/2014/main" id="{203EB8BF-20A3-4545-AF8D-85FCF9972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206" y="4127797"/>
            <a:ext cx="1258957" cy="153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m para setas">
            <a:extLst>
              <a:ext uri="{FF2B5EF4-FFF2-40B4-BE49-F238E27FC236}">
                <a16:creationId xmlns:a16="http://schemas.microsoft.com/office/drawing/2014/main" id="{A49D534B-481B-42EC-A2C6-12F6CAC04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132" y="4127796"/>
            <a:ext cx="1258957" cy="153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254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4210AF-F161-40C7-9627-31685289B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Células Solares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92BCB6-44AB-4BD7-8ABD-A51B0F8CF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pt-BR" dirty="0"/>
              <a:t>Material semicondutor</a:t>
            </a:r>
          </a:p>
          <a:p>
            <a:r>
              <a:rPr lang="pt-BR" dirty="0"/>
              <a:t>É a responsável pela conversão da radiação solar em energia elétrica.</a:t>
            </a:r>
          </a:p>
          <a:p>
            <a:r>
              <a:rPr lang="pt-BR" dirty="0"/>
              <a:t>Associação de várias células formam os módulos fotovoltaicos</a:t>
            </a:r>
          </a:p>
          <a:p>
            <a:r>
              <a:rPr lang="pt-BR" dirty="0"/>
              <a:t>Os células diferem entre si por vários fatores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A1A10D-1CD9-4E78-9AFB-2FEE8B26C1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1" r="15109" b="15761"/>
          <a:stretch/>
        </p:blipFill>
        <p:spPr>
          <a:xfrm>
            <a:off x="5047653" y="2160589"/>
            <a:ext cx="5019331" cy="323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0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7">
            <a:extLst>
              <a:ext uri="{FF2B5EF4-FFF2-40B4-BE49-F238E27FC236}">
                <a16:creationId xmlns:a16="http://schemas.microsoft.com/office/drawing/2014/main" id="{C52ED567-06B3-4107-9773-BBB6BD78673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AF551D8B-3775-4477-88B7-7B7C350D34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1" name="Straight Connector 11">
            <a:extLst>
              <a:ext uri="{FF2B5EF4-FFF2-40B4-BE49-F238E27FC236}">
                <a16:creationId xmlns:a16="http://schemas.microsoft.com/office/drawing/2014/main" id="{1A901C3D-CFAE-460D-BD0E-7D22164D7D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3">
            <a:extLst>
              <a:ext uri="{FF2B5EF4-FFF2-40B4-BE49-F238E27FC236}">
                <a16:creationId xmlns:a16="http://schemas.microsoft.com/office/drawing/2014/main" id="{837C0EA9-1437-4437-9D20-2BBDA1AA9FF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Isosceles Triangle 19">
            <a:extLst>
              <a:ext uri="{FF2B5EF4-FFF2-40B4-BE49-F238E27FC236}">
                <a16:creationId xmlns:a16="http://schemas.microsoft.com/office/drawing/2014/main" id="{2C153736-D102-4F57-9DE7-615AFC02B0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D52A0D23-45DD-4DF4-ADE6-A81F409BB9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29658" y="1253067"/>
            <a:ext cx="3371742" cy="4351866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Caracterização e Curva IxV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4B5000E-B4D1-4899-86BE-D5331744D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8" y="819899"/>
            <a:ext cx="7138175" cy="5218201"/>
          </a:xfrm>
        </p:spPr>
      </p:pic>
    </p:spTree>
    <p:extLst>
      <p:ext uri="{BB962C8B-B14F-4D97-AF65-F5344CB8AC3E}">
        <p14:creationId xmlns:p14="http://schemas.microsoft.com/office/powerpoint/2010/main" val="320855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FDE7E-6749-484E-B825-712BA561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 correção da curva </a:t>
            </a:r>
            <a:r>
              <a:rPr lang="pt-BR" dirty="0" err="1"/>
              <a:t>IxV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8EEBF3C1-276C-4D52-A843-BA829940D3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i="1" dirty="0"/>
                  <a:t>Procedimento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pt-BR" dirty="0"/>
              </a:p>
              <a:p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Procedimento 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∙(1+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)∙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𝑐𝑎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𝑟𝑒𝑙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pt-B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pt-BR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EEBF3C1-276C-4D52-A843-BA829940D3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67" t="-9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13CBB628-96E9-4486-AF0F-AEBBB0CB70D7}"/>
              </a:ext>
            </a:extLst>
          </p:cNvPr>
          <p:cNvSpPr txBox="1"/>
          <p:nvPr/>
        </p:nvSpPr>
        <p:spPr>
          <a:xfrm>
            <a:off x="205846" y="6297875"/>
            <a:ext cx="1157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Norma IS 12763: 2013 – Procedures for </a:t>
            </a:r>
            <a:r>
              <a:rPr lang="pt-BR" dirty="0" err="1"/>
              <a:t>Temperature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Irradiance</a:t>
            </a:r>
            <a:r>
              <a:rPr lang="pt-BR" dirty="0"/>
              <a:t> </a:t>
            </a:r>
            <a:r>
              <a:rPr lang="pt-BR" dirty="0" err="1"/>
              <a:t>Corrections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Measured</a:t>
            </a:r>
            <a:r>
              <a:rPr lang="pt-BR" dirty="0"/>
              <a:t> I-V </a:t>
            </a:r>
            <a:r>
              <a:rPr lang="pt-BR" dirty="0" err="1"/>
              <a:t>Characteristics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26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5">
            <a:extLst>
              <a:ext uri="{FF2B5EF4-FFF2-40B4-BE49-F238E27FC236}">
                <a16:creationId xmlns:a16="http://schemas.microsoft.com/office/drawing/2014/main" id="{04D68F31-B717-405E-8FDA-18AB5EF2DD1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880E025-48FA-41BF-B643-0F8A44B909F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B9DE0C2-FDAC-4F0A-87F8-E88ECD0E2B51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511C30BC-C353-4E3B-B27A-79E55CA4511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476261E9-EE37-4446-8A99-BF1624CA46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ED67AA56-9A94-4774-8196-23D0C538DC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51ABDD58-0B98-40D3-8540-6BD3C22D2F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C1221CB9-937E-4D51-A315-FCDE0A7712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84AE7C0B-B7D8-4F7A-A31B-6704BC4A49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6AF0C9F-08B9-458B-B540-A8E3913DFC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6FD06311-3180-43A6-86B8-4D1F153FEF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Gráfico 4" descr="Computador">
            <a:extLst>
              <a:ext uri="{FF2B5EF4-FFF2-40B4-BE49-F238E27FC236}">
                <a16:creationId xmlns:a16="http://schemas.microsoft.com/office/drawing/2014/main" id="{C54B8722-1BD8-4553-98FD-85F2E618F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9529" y="2367224"/>
            <a:ext cx="2853124" cy="285312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D285A-8BA7-4CC9-8487-55DAFBA35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6" y="2792487"/>
            <a:ext cx="2556368" cy="207528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A40E2B9-9953-443A-AA35-41A5DCC6AD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9733" y="2785477"/>
            <a:ext cx="3352360" cy="243487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1EB629D-0F4B-46AA-BF9B-BC2F1EA1356F}"/>
              </a:ext>
            </a:extLst>
          </p:cNvPr>
          <p:cNvSpPr txBox="1"/>
          <p:nvPr/>
        </p:nvSpPr>
        <p:spPr>
          <a:xfrm>
            <a:off x="6966857" y="2104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1932" y="477487"/>
            <a:ext cx="7265772" cy="113473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Motivação do </a:t>
            </a:r>
            <a:r>
              <a:rPr lang="en-US" sz="5400" dirty="0" err="1"/>
              <a:t>trabalho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97248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262D4-61A7-4EAB-94FD-1E946C9C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trabalho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41F29E-FC83-4993-AFAE-AED619449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0457"/>
            <a:ext cx="8596668" cy="499291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pt-BR" dirty="0"/>
              <a:t>Gerar a curva </a:t>
            </a:r>
            <a:r>
              <a:rPr lang="pt-BR" dirty="0" err="1"/>
              <a:t>IxV</a:t>
            </a:r>
            <a:r>
              <a:rPr lang="pt-BR" dirty="0"/>
              <a:t> (Corrente x Tensão);</a:t>
            </a:r>
          </a:p>
          <a:p>
            <a:pPr lvl="0"/>
            <a:r>
              <a:rPr lang="pt-BR" dirty="0"/>
              <a:t>Salvar dados em um arquivo .</a:t>
            </a:r>
            <a:r>
              <a:rPr lang="pt-BR" dirty="0" err="1"/>
              <a:t>csv</a:t>
            </a:r>
            <a:r>
              <a:rPr lang="pt-BR" dirty="0"/>
              <a:t> ou .</a:t>
            </a:r>
            <a:r>
              <a:rPr lang="pt-BR" dirty="0" err="1"/>
              <a:t>txt</a:t>
            </a:r>
            <a:r>
              <a:rPr lang="pt-BR" dirty="0"/>
              <a:t> compatível com outros programas de análise de dados;</a:t>
            </a:r>
          </a:p>
          <a:p>
            <a:pPr lvl="0"/>
            <a:r>
              <a:rPr lang="pt-BR" dirty="0"/>
              <a:t>Determinar os parâmetros mais importantes da célula, tais como:</a:t>
            </a:r>
          </a:p>
          <a:p>
            <a:pPr lvl="1"/>
            <a:r>
              <a:rPr lang="pt-BR" dirty="0" err="1"/>
              <a:t>Vca</a:t>
            </a:r>
            <a:r>
              <a:rPr lang="pt-BR" dirty="0"/>
              <a:t> – Tensão de circuito aberto;</a:t>
            </a:r>
          </a:p>
          <a:p>
            <a:pPr lvl="1"/>
            <a:r>
              <a:rPr lang="pt-BR" dirty="0" err="1"/>
              <a:t>Icc</a:t>
            </a:r>
            <a:r>
              <a:rPr lang="pt-BR" dirty="0"/>
              <a:t> – Corrente de curto circuito;</a:t>
            </a:r>
          </a:p>
          <a:p>
            <a:pPr lvl="1"/>
            <a:r>
              <a:rPr lang="pt-BR" dirty="0" err="1"/>
              <a:t>Vmp</a:t>
            </a:r>
            <a:r>
              <a:rPr lang="pt-BR" dirty="0"/>
              <a:t> – Tensão de máxima potência;</a:t>
            </a:r>
          </a:p>
          <a:p>
            <a:pPr lvl="1"/>
            <a:r>
              <a:rPr lang="pt-BR" dirty="0" err="1"/>
              <a:t>Imp</a:t>
            </a:r>
            <a:r>
              <a:rPr lang="pt-BR" dirty="0"/>
              <a:t> – Corrente de máxima potência;</a:t>
            </a:r>
          </a:p>
          <a:p>
            <a:pPr lvl="1"/>
            <a:r>
              <a:rPr lang="pt-BR" dirty="0" err="1"/>
              <a:t>Pmp</a:t>
            </a:r>
            <a:r>
              <a:rPr lang="pt-BR" dirty="0"/>
              <a:t> – Potência Máxima;</a:t>
            </a:r>
          </a:p>
          <a:p>
            <a:pPr lvl="1"/>
            <a:r>
              <a:rPr lang="pt-BR" dirty="0"/>
              <a:t>FF – Fator de forma;</a:t>
            </a:r>
          </a:p>
          <a:p>
            <a:pPr lvl="1"/>
            <a:r>
              <a:rPr lang="pt-BR" dirty="0"/>
              <a:t>Eficiência</a:t>
            </a:r>
          </a:p>
          <a:p>
            <a:pPr lvl="1"/>
            <a:r>
              <a:rPr lang="pt-BR" dirty="0"/>
              <a:t>Temperatura da célula</a:t>
            </a:r>
          </a:p>
          <a:p>
            <a:pPr lvl="0"/>
            <a:r>
              <a:rPr lang="pt-BR" dirty="0"/>
              <a:t>Desenvolver um processo para corrigir a curva </a:t>
            </a:r>
            <a:r>
              <a:rPr lang="pt-BR" dirty="0" err="1"/>
              <a:t>IxV</a:t>
            </a:r>
            <a:r>
              <a:rPr lang="pt-BR" dirty="0"/>
              <a:t> em função da temperatura;</a:t>
            </a:r>
          </a:p>
          <a:p>
            <a:pPr lvl="0"/>
            <a:r>
              <a:rPr lang="pt-BR" dirty="0"/>
              <a:t>Otimizar o modo como é feita a caracterização das células solares.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8179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Ferramentas e Equipamentos</a:t>
            </a:r>
          </a:p>
        </p:txBody>
      </p:sp>
    </p:spTree>
    <p:extLst>
      <p:ext uri="{BB962C8B-B14F-4D97-AF65-F5344CB8AC3E}">
        <p14:creationId xmlns:p14="http://schemas.microsoft.com/office/powerpoint/2010/main" val="1763883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ado">
  <a:themeElements>
    <a:clrScheme name="Laranja Vermelho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1715</TotalTime>
  <Words>1987</Words>
  <Application>Microsoft Office PowerPoint</Application>
  <PresentationFormat>Widescreen</PresentationFormat>
  <Paragraphs>153</Paragraphs>
  <Slides>29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7" baseType="lpstr">
      <vt:lpstr>Abyssinica SIL</vt:lpstr>
      <vt:lpstr>Arial</vt:lpstr>
      <vt:lpstr>Calibri</vt:lpstr>
      <vt:lpstr>Cambria Math</vt:lpstr>
      <vt:lpstr>Times New Roman</vt:lpstr>
      <vt:lpstr>Trebuchet MS</vt:lpstr>
      <vt:lpstr>Wingdings 3</vt:lpstr>
      <vt:lpstr>Facetado</vt:lpstr>
      <vt:lpstr>Programa de aquisição de dados para um sistema de caracterização elétrica de células solares</vt:lpstr>
      <vt:lpstr>Roteiro</vt:lpstr>
      <vt:lpstr>Energia Solar Fotovoltaica</vt:lpstr>
      <vt:lpstr>Células Solares</vt:lpstr>
      <vt:lpstr>Caracterização e Curva IxV</vt:lpstr>
      <vt:lpstr>Cálculo da correção da curva IxV</vt:lpstr>
      <vt:lpstr>Motivação do trabalho</vt:lpstr>
      <vt:lpstr>Objetivos do trabalho</vt:lpstr>
      <vt:lpstr>Ferramentas e Equipamentos</vt:lpstr>
      <vt:lpstr>Simulador Solar</vt:lpstr>
      <vt:lpstr>Módulos National Instruments</vt:lpstr>
      <vt:lpstr>Fonte de tensão</vt:lpstr>
      <vt:lpstr>LabVIEW</vt:lpstr>
      <vt:lpstr>Programa IxV</vt:lpstr>
      <vt:lpstr>Tela Saída de dados</vt:lpstr>
      <vt:lpstr>Tela de correção da curva IxV</vt:lpstr>
      <vt:lpstr>Arquitetura e desenvolvimento do programa</vt:lpstr>
      <vt:lpstr>Fluxograma</vt:lpstr>
      <vt:lpstr>Estrutura Hierárquica talvez </vt:lpstr>
      <vt:lpstr>Funções e VIs</vt:lpstr>
      <vt:lpstr>Aplicação de tensão na célula</vt:lpstr>
      <vt:lpstr>Aplicação de tensão na célula</vt:lpstr>
      <vt:lpstr>Aquisição de Dados</vt:lpstr>
      <vt:lpstr>Cálculo dos parâmetros de caracterização da célula</vt:lpstr>
      <vt:lpstr>Cálculo da correção da curva IxV</vt:lpstr>
      <vt:lpstr>Cálculo da correção da curva IxV</vt:lpstr>
      <vt:lpstr>Resultados</vt:lpstr>
      <vt:lpstr>Resultados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para caracterização de células solares</dc:title>
  <dc:creator>GDF</dc:creator>
  <cp:lastModifiedBy>Yan Ribeiro</cp:lastModifiedBy>
  <cp:revision>97</cp:revision>
  <dcterms:created xsi:type="dcterms:W3CDTF">2017-11-20T17:18:32Z</dcterms:created>
  <dcterms:modified xsi:type="dcterms:W3CDTF">2017-12-18T16:24:10Z</dcterms:modified>
</cp:coreProperties>
</file>